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751" r:id="rId2"/>
    <p:sldId id="752" r:id="rId3"/>
    <p:sldId id="754" r:id="rId4"/>
    <p:sldId id="753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anca Marciana Rodrigues dos Santos Musser" initials="BMRdSM" lastIdx="1" clrIdx="0">
    <p:extLst>
      <p:ext uri="{19B8F6BF-5375-455C-9EA6-DF929625EA0E}">
        <p15:presenceInfo xmlns:p15="http://schemas.microsoft.com/office/powerpoint/2012/main" userId="S-1-5-21-117609710-630328440-839522115-2587629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07F"/>
    <a:srgbClr val="002060"/>
    <a:srgbClr val="FFC000"/>
    <a:srgbClr val="0052A0"/>
    <a:srgbClr val="134263"/>
    <a:srgbClr val="4A9B82"/>
    <a:srgbClr val="75B6E5"/>
    <a:srgbClr val="00B050"/>
    <a:srgbClr val="F5F5F5"/>
    <a:srgbClr val="253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Estilo Médio 3 - 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0A1B5D5-9B99-4C35-A422-299274C87663}" styleName="Estilo Médio 1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98" autoAdjust="0"/>
    <p:restoredTop sz="94419" autoAdjust="0"/>
  </p:normalViewPr>
  <p:slideViewPr>
    <p:cSldViewPr snapToGrid="0">
      <p:cViewPr>
        <p:scale>
          <a:sx n="75" d="100"/>
          <a:sy n="75" d="100"/>
        </p:scale>
        <p:origin x="1566" y="8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3E8B39-D72A-46E2-9EC8-42DDD7C9716F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E1962-6AF1-4E0C-BB4A-D354467AC90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304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264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99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843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414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264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786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5837" y="123569"/>
            <a:ext cx="10649551" cy="6672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807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072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438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9308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5837" y="140044"/>
            <a:ext cx="10647963" cy="6425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712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-3200301" y="274054"/>
            <a:ext cx="6400602" cy="6250621"/>
          </a:xfrm>
          <a:custGeom>
            <a:avLst/>
            <a:gdLst>
              <a:gd name="T0" fmla="*/ 1836 w 2302"/>
              <a:gd name="T1" fmla="*/ 316 h 2304"/>
              <a:gd name="T2" fmla="*/ 2072 w 2302"/>
              <a:gd name="T3" fmla="*/ 477 h 2304"/>
              <a:gd name="T4" fmla="*/ 2302 w 2302"/>
              <a:gd name="T5" fmla="*/ 323 h 2304"/>
              <a:gd name="T6" fmla="*/ 2302 w 2302"/>
              <a:gd name="T7" fmla="*/ 6 h 2304"/>
              <a:gd name="T8" fmla="*/ 1836 w 2302"/>
              <a:gd name="T9" fmla="*/ 316 h 2304"/>
              <a:gd name="T10" fmla="*/ 1836 w 2302"/>
              <a:gd name="T11" fmla="*/ 316 h 2304"/>
              <a:gd name="T12" fmla="*/ 473 w 2302"/>
              <a:gd name="T13" fmla="*/ 1994 h 2304"/>
              <a:gd name="T14" fmla="*/ 238 w 2302"/>
              <a:gd name="T15" fmla="*/ 1835 h 2304"/>
              <a:gd name="T16" fmla="*/ 0 w 2302"/>
              <a:gd name="T17" fmla="*/ 1994 h 2304"/>
              <a:gd name="T18" fmla="*/ 2 w 2302"/>
              <a:gd name="T19" fmla="*/ 2304 h 2304"/>
              <a:gd name="T20" fmla="*/ 473 w 2302"/>
              <a:gd name="T21" fmla="*/ 1994 h 2304"/>
              <a:gd name="T22" fmla="*/ 473 w 2302"/>
              <a:gd name="T23" fmla="*/ 1994 h 2304"/>
              <a:gd name="T24" fmla="*/ 1365 w 2302"/>
              <a:gd name="T25" fmla="*/ 624 h 2304"/>
              <a:gd name="T26" fmla="*/ 1595 w 2302"/>
              <a:gd name="T27" fmla="*/ 780 h 2304"/>
              <a:gd name="T28" fmla="*/ 500 w 2302"/>
              <a:gd name="T29" fmla="*/ 1519 h 2304"/>
              <a:gd name="T30" fmla="*/ 1177 w 2302"/>
              <a:gd name="T31" fmla="*/ 1975 h 2304"/>
              <a:gd name="T32" fmla="*/ 1494 w 2302"/>
              <a:gd name="T33" fmla="*/ 1761 h 2304"/>
              <a:gd name="T34" fmla="*/ 1247 w 2302"/>
              <a:gd name="T35" fmla="*/ 1597 h 2304"/>
              <a:gd name="T36" fmla="*/ 1817 w 2302"/>
              <a:gd name="T37" fmla="*/ 1215 h 2304"/>
              <a:gd name="T38" fmla="*/ 2293 w 2302"/>
              <a:gd name="T39" fmla="*/ 1532 h 2304"/>
              <a:gd name="T40" fmla="*/ 1142 w 2302"/>
              <a:gd name="T41" fmla="*/ 2299 h 2304"/>
              <a:gd name="T42" fmla="*/ 8 w 2302"/>
              <a:gd name="T43" fmla="*/ 1536 h 2304"/>
              <a:gd name="T44" fmla="*/ 1365 w 2302"/>
              <a:gd name="T45" fmla="*/ 624 h 2304"/>
              <a:gd name="T46" fmla="*/ 1365 w 2302"/>
              <a:gd name="T47" fmla="*/ 624 h 2304"/>
              <a:gd name="T48" fmla="*/ 933 w 2302"/>
              <a:gd name="T49" fmla="*/ 1675 h 2304"/>
              <a:gd name="T50" fmla="*/ 703 w 2302"/>
              <a:gd name="T51" fmla="*/ 1519 h 2304"/>
              <a:gd name="T52" fmla="*/ 1796 w 2302"/>
              <a:gd name="T53" fmla="*/ 780 h 2304"/>
              <a:gd name="T54" fmla="*/ 1122 w 2302"/>
              <a:gd name="T55" fmla="*/ 323 h 2304"/>
              <a:gd name="T56" fmla="*/ 804 w 2302"/>
              <a:gd name="T57" fmla="*/ 538 h 2304"/>
              <a:gd name="T58" fmla="*/ 1051 w 2302"/>
              <a:gd name="T59" fmla="*/ 702 h 2304"/>
              <a:gd name="T60" fmla="*/ 481 w 2302"/>
              <a:gd name="T61" fmla="*/ 1084 h 2304"/>
              <a:gd name="T62" fmla="*/ 6 w 2302"/>
              <a:gd name="T63" fmla="*/ 766 h 2304"/>
              <a:gd name="T64" fmla="*/ 1152 w 2302"/>
              <a:gd name="T65" fmla="*/ 0 h 2304"/>
              <a:gd name="T66" fmla="*/ 2289 w 2302"/>
              <a:gd name="T67" fmla="*/ 764 h 2304"/>
              <a:gd name="T68" fmla="*/ 933 w 2302"/>
              <a:gd name="T69" fmla="*/ 1675 h 2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02" h="2304">
                <a:moveTo>
                  <a:pt x="1836" y="316"/>
                </a:moveTo>
                <a:lnTo>
                  <a:pt x="2072" y="477"/>
                </a:lnTo>
                <a:lnTo>
                  <a:pt x="2302" y="323"/>
                </a:lnTo>
                <a:lnTo>
                  <a:pt x="2302" y="6"/>
                </a:lnTo>
                <a:lnTo>
                  <a:pt x="1836" y="316"/>
                </a:lnTo>
                <a:lnTo>
                  <a:pt x="1836" y="316"/>
                </a:lnTo>
                <a:close/>
                <a:moveTo>
                  <a:pt x="473" y="1994"/>
                </a:moveTo>
                <a:lnTo>
                  <a:pt x="238" y="1835"/>
                </a:lnTo>
                <a:lnTo>
                  <a:pt x="0" y="1994"/>
                </a:lnTo>
                <a:lnTo>
                  <a:pt x="2" y="2304"/>
                </a:lnTo>
                <a:lnTo>
                  <a:pt x="473" y="1994"/>
                </a:lnTo>
                <a:lnTo>
                  <a:pt x="473" y="1994"/>
                </a:lnTo>
                <a:close/>
                <a:moveTo>
                  <a:pt x="1365" y="624"/>
                </a:moveTo>
                <a:lnTo>
                  <a:pt x="1595" y="780"/>
                </a:lnTo>
                <a:lnTo>
                  <a:pt x="500" y="1519"/>
                </a:lnTo>
                <a:lnTo>
                  <a:pt x="1177" y="1975"/>
                </a:lnTo>
                <a:lnTo>
                  <a:pt x="1494" y="1761"/>
                </a:lnTo>
                <a:lnTo>
                  <a:pt x="1247" y="1597"/>
                </a:lnTo>
                <a:lnTo>
                  <a:pt x="1817" y="1215"/>
                </a:lnTo>
                <a:lnTo>
                  <a:pt x="2293" y="1532"/>
                </a:lnTo>
                <a:lnTo>
                  <a:pt x="1142" y="2299"/>
                </a:lnTo>
                <a:lnTo>
                  <a:pt x="8" y="1536"/>
                </a:lnTo>
                <a:lnTo>
                  <a:pt x="1365" y="624"/>
                </a:lnTo>
                <a:lnTo>
                  <a:pt x="1365" y="624"/>
                </a:lnTo>
                <a:close/>
                <a:moveTo>
                  <a:pt x="933" y="1675"/>
                </a:moveTo>
                <a:lnTo>
                  <a:pt x="703" y="1519"/>
                </a:lnTo>
                <a:lnTo>
                  <a:pt x="1796" y="780"/>
                </a:lnTo>
                <a:lnTo>
                  <a:pt x="1122" y="323"/>
                </a:lnTo>
                <a:lnTo>
                  <a:pt x="804" y="538"/>
                </a:lnTo>
                <a:lnTo>
                  <a:pt x="1051" y="702"/>
                </a:lnTo>
                <a:lnTo>
                  <a:pt x="481" y="1084"/>
                </a:lnTo>
                <a:lnTo>
                  <a:pt x="6" y="766"/>
                </a:lnTo>
                <a:lnTo>
                  <a:pt x="1152" y="0"/>
                </a:lnTo>
                <a:lnTo>
                  <a:pt x="2289" y="764"/>
                </a:lnTo>
                <a:lnTo>
                  <a:pt x="933" y="1675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kern="0" dirty="0">
              <a:solidFill>
                <a:sysClr val="windowText" lastClr="000000"/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705837" y="119973"/>
            <a:ext cx="10647964" cy="671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05837" y="1062681"/>
            <a:ext cx="10647963" cy="511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05837" y="6356350"/>
            <a:ext cx="28755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9717FA-4DCE-4CCF-BB65-5EF2A6E98B53}" type="datetimeFigureOut">
              <a:rPr lang="pt-BR" smtClean="0"/>
              <a:pPr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A9A1D47-6A41-4212-A1F1-E2A5A02F12DD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50" name="Imagem 4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0135" y="185738"/>
            <a:ext cx="539238" cy="5392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1" name="组合 24"/>
          <p:cNvGrpSpPr>
            <a:grpSpLocks/>
          </p:cNvGrpSpPr>
          <p:nvPr userDrawn="1"/>
        </p:nvGrpSpPr>
        <p:grpSpPr bwMode="auto">
          <a:xfrm>
            <a:off x="-9600" y="119528"/>
            <a:ext cx="12217400" cy="671101"/>
            <a:chOff x="0" y="242094"/>
            <a:chExt cx="9163025" cy="564356"/>
          </a:xfrm>
        </p:grpSpPr>
        <p:grpSp>
          <p:nvGrpSpPr>
            <p:cNvPr id="52" name="组合 9"/>
            <p:cNvGrpSpPr>
              <a:grpSpLocks/>
            </p:cNvGrpSpPr>
            <p:nvPr/>
          </p:nvGrpSpPr>
          <p:grpSpPr bwMode="auto">
            <a:xfrm flipH="1">
              <a:off x="9060600" y="242094"/>
              <a:ext cx="102425" cy="564356"/>
              <a:chOff x="7668348" y="242094"/>
              <a:chExt cx="98744" cy="564356"/>
            </a:xfrm>
          </p:grpSpPr>
          <p:sp>
            <p:nvSpPr>
              <p:cNvPr id="56" name="矩形 16"/>
              <p:cNvSpPr/>
              <p:nvPr/>
            </p:nvSpPr>
            <p:spPr>
              <a:xfrm>
                <a:off x="7668348" y="242468"/>
                <a:ext cx="62748" cy="564610"/>
              </a:xfrm>
              <a:prstGeom prst="rect">
                <a:avLst/>
              </a:prstGeom>
              <a:solidFill>
                <a:srgbClr val="0052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57" name="直接连接符 17"/>
              <p:cNvCxnSpPr/>
              <p:nvPr/>
            </p:nvCxnSpPr>
            <p:spPr>
              <a:xfrm>
                <a:off x="7767827" y="242468"/>
                <a:ext cx="0" cy="564610"/>
              </a:xfrm>
              <a:prstGeom prst="line">
                <a:avLst/>
              </a:prstGeom>
              <a:ln w="28575">
                <a:solidFill>
                  <a:srgbClr val="0052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组合 3"/>
            <p:cNvGrpSpPr>
              <a:grpSpLocks/>
            </p:cNvGrpSpPr>
            <p:nvPr/>
          </p:nvGrpSpPr>
          <p:grpSpPr bwMode="auto">
            <a:xfrm>
              <a:off x="0" y="242094"/>
              <a:ext cx="480244" cy="564356"/>
              <a:chOff x="0" y="242094"/>
              <a:chExt cx="480244" cy="564356"/>
            </a:xfrm>
          </p:grpSpPr>
          <p:sp>
            <p:nvSpPr>
              <p:cNvPr id="54" name="矩形 12"/>
              <p:cNvSpPr/>
              <p:nvPr/>
            </p:nvSpPr>
            <p:spPr>
              <a:xfrm>
                <a:off x="0" y="242468"/>
                <a:ext cx="425449" cy="564610"/>
              </a:xfrm>
              <a:prstGeom prst="rect">
                <a:avLst/>
              </a:prstGeom>
              <a:solidFill>
                <a:srgbClr val="0052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55" name="直接连接符 13"/>
              <p:cNvCxnSpPr/>
              <p:nvPr/>
            </p:nvCxnSpPr>
            <p:spPr>
              <a:xfrm>
                <a:off x="481012" y="242468"/>
                <a:ext cx="0" cy="564610"/>
              </a:xfrm>
              <a:prstGeom prst="line">
                <a:avLst/>
              </a:prstGeom>
              <a:ln w="28575">
                <a:solidFill>
                  <a:srgbClr val="0052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33059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579229" y="222248"/>
            <a:ext cx="1109060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BR" sz="4800" b="1" cap="none" spc="0" dirty="0" smtClean="0">
                <a:ln/>
                <a:solidFill>
                  <a:srgbClr val="FFC000"/>
                </a:solidFill>
                <a:effectLst/>
              </a:rPr>
              <a:t>       Olá pessoal!</a:t>
            </a:r>
            <a:endParaRPr lang="pt-BR" sz="4800" b="1" dirty="0">
              <a:ln/>
              <a:solidFill>
                <a:srgbClr val="FFC000"/>
              </a:solidFill>
            </a:endParaRPr>
          </a:p>
          <a:p>
            <a:pPr algn="ctr"/>
            <a:r>
              <a:rPr lang="pt-BR" sz="4800" b="1" dirty="0" smtClean="0">
                <a:ln/>
                <a:solidFill>
                  <a:srgbClr val="FFC000"/>
                </a:solidFill>
              </a:rPr>
              <a:t>Vamos falar de Prospecção Qualificada PF?</a:t>
            </a:r>
          </a:p>
        </p:txBody>
      </p:sp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1315" y="128034"/>
            <a:ext cx="657028" cy="657028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3353517" y="1917706"/>
            <a:ext cx="87738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indicador tem como público alvo os</a:t>
            </a:r>
          </a:p>
          <a:p>
            <a:pPr algn="ctr"/>
            <a:r>
              <a:rPr lang="pt-BR" sz="28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Clientes: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Poupadores </a:t>
            </a:r>
            <a:r>
              <a:rPr lang="pt-BR" sz="2200" b="1" dirty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não correntistas, portadores de conta salário </a:t>
            </a:r>
            <a:r>
              <a:rPr lang="pt-BR" sz="22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pt-BR" sz="2200" b="1" dirty="0" smtClean="0">
                <a:solidFill>
                  <a:schemeClr val="bg1"/>
                </a:solidFill>
              </a:rPr>
              <a:t>em </a:t>
            </a:r>
            <a:r>
              <a:rPr lang="pt-BR" sz="2200" b="1" dirty="0">
                <a:solidFill>
                  <a:schemeClr val="bg1"/>
                </a:solidFill>
              </a:rPr>
              <a:t>conta ativa em 30/06/2019</a:t>
            </a:r>
            <a:r>
              <a:rPr lang="pt-BR" sz="2200" b="1" dirty="0" smtClean="0">
                <a:solidFill>
                  <a:schemeClr val="bg1"/>
                </a:solidFill>
              </a:rPr>
              <a:t>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 smtClean="0">
                <a:solidFill>
                  <a:schemeClr val="bg1"/>
                </a:solidFill>
              </a:rPr>
              <a:t>Conta </a:t>
            </a:r>
            <a:r>
              <a:rPr lang="pt-BR" sz="2200" b="1" dirty="0">
                <a:solidFill>
                  <a:schemeClr val="bg1"/>
                </a:solidFill>
              </a:rPr>
              <a:t>nova a partir de 01/07/2019;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 smtClean="0">
                <a:solidFill>
                  <a:schemeClr val="bg1"/>
                </a:solidFill>
              </a:rPr>
              <a:t>Perfil segmentação </a:t>
            </a:r>
            <a:r>
              <a:rPr lang="pt-BR" sz="2200" b="1" dirty="0">
                <a:solidFill>
                  <a:schemeClr val="bg1"/>
                </a:solidFill>
              </a:rPr>
              <a:t>PF A, B e </a:t>
            </a:r>
            <a:r>
              <a:rPr lang="pt-BR" sz="2200" b="1" dirty="0" smtClean="0">
                <a:solidFill>
                  <a:schemeClr val="bg1"/>
                </a:solidFill>
              </a:rPr>
              <a:t>C;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 smtClean="0">
                <a:solidFill>
                  <a:schemeClr val="bg1"/>
                </a:solidFill>
              </a:rPr>
              <a:t>Com </a:t>
            </a:r>
            <a:r>
              <a:rPr lang="pt-BR" sz="2200" b="1" dirty="0">
                <a:solidFill>
                  <a:schemeClr val="bg1"/>
                </a:solidFill>
              </a:rPr>
              <a:t>login APP;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>
                <a:solidFill>
                  <a:schemeClr val="bg1"/>
                </a:solidFill>
              </a:rPr>
              <a:t>Limite de Crédito vigente e sem restrição </a:t>
            </a:r>
            <a:r>
              <a:rPr lang="pt-BR" sz="2200" b="1" dirty="0" smtClean="0">
                <a:solidFill>
                  <a:schemeClr val="bg1"/>
                </a:solidFill>
              </a:rPr>
              <a:t>cadastral;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200" b="1" dirty="0" smtClean="0">
                <a:solidFill>
                  <a:schemeClr val="bg1"/>
                </a:solidFill>
              </a:rPr>
              <a:t>Não </a:t>
            </a:r>
            <a:r>
              <a:rPr lang="pt-BR" sz="2200" b="1" dirty="0">
                <a:solidFill>
                  <a:schemeClr val="bg1"/>
                </a:solidFill>
              </a:rPr>
              <a:t>encarteirados em </a:t>
            </a:r>
            <a:r>
              <a:rPr lang="pt-BR" sz="2200" b="1" dirty="0" smtClean="0">
                <a:solidFill>
                  <a:schemeClr val="bg1"/>
                </a:solidFill>
              </a:rPr>
              <a:t>30/06/2019</a:t>
            </a:r>
            <a:r>
              <a:rPr lang="pt-BR" sz="2200" b="1" dirty="0">
                <a:solidFill>
                  <a:schemeClr val="bg1"/>
                </a:solidFill>
              </a:rPr>
              <a:t>.</a:t>
            </a:r>
            <a:endParaRPr lang="pt-BR" sz="2200" b="1" dirty="0" smtClean="0">
              <a:solidFill>
                <a:schemeClr val="bg1"/>
              </a:solidFill>
            </a:endParaRPr>
          </a:p>
          <a:p>
            <a:pPr lvl="0">
              <a:buClr>
                <a:srgbClr val="00B050"/>
              </a:buClr>
            </a:pPr>
            <a:endParaRPr lang="pt-BR" sz="2000" b="1" dirty="0">
              <a:solidFill>
                <a:schemeClr val="bg1"/>
              </a:solidFill>
            </a:endParaRPr>
          </a:p>
          <a:p>
            <a:pPr algn="ctr"/>
            <a:r>
              <a:rPr lang="pt-BR" sz="26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Então </a:t>
            </a:r>
            <a:r>
              <a:rPr lang="pt-BR" sz="2600" b="1" dirty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ideia é </a:t>
            </a:r>
            <a:r>
              <a:rPr lang="pt-BR" sz="26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trabalhar o relatório </a:t>
            </a:r>
            <a:r>
              <a:rPr lang="pt-BR" sz="2600" b="1" dirty="0" smtClean="0">
                <a:ln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757</a:t>
            </a:r>
            <a:r>
              <a:rPr lang="pt-BR" sz="26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no Portal da Rede, buscando os clientes aptos mas ainda não qualificados!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pt-BR" sz="2400" b="1" dirty="0">
              <a:ln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0" y="3835110"/>
            <a:ext cx="2190750" cy="3133725"/>
            <a:chOff x="0" y="3835110"/>
            <a:chExt cx="2190750" cy="3133725"/>
          </a:xfrm>
        </p:grpSpPr>
        <p:sp>
          <p:nvSpPr>
            <p:cNvPr id="5" name="Retângulo 4"/>
            <p:cNvSpPr/>
            <p:nvPr/>
          </p:nvSpPr>
          <p:spPr>
            <a:xfrm>
              <a:off x="201331" y="4461163"/>
              <a:ext cx="572655" cy="6936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435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3835110"/>
              <a:ext cx="2190750" cy="3133725"/>
            </a:xfrm>
            <a:prstGeom prst="rect">
              <a:avLst/>
            </a:prstGeom>
          </p:spPr>
        </p:pic>
      </p:grpSp>
      <p:pic>
        <p:nvPicPr>
          <p:cNvPr id="13" name="Samba Isobe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998011" y="-14597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57896"/>
      </p:ext>
    </p:extLst>
  </p:cSld>
  <p:clrMapOvr>
    <a:masterClrMapping/>
  </p:clrMapOvr>
  <p:transition spd="slow" advClick="0" advTm="18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8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8182" numSld="999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5021953" y="192909"/>
            <a:ext cx="424186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BR" sz="4800" b="1" cap="none" spc="0" dirty="0" smtClean="0">
                <a:ln/>
                <a:solidFill>
                  <a:srgbClr val="FFC000"/>
                </a:solidFill>
                <a:effectLst/>
              </a:rPr>
              <a:t>Dá uma olhada!</a:t>
            </a:r>
            <a:endParaRPr lang="pt-BR" sz="4800" b="1" dirty="0">
              <a:ln/>
              <a:solidFill>
                <a:srgbClr val="FFC000"/>
              </a:solidFill>
            </a:endParaRPr>
          </a:p>
        </p:txBody>
      </p:sp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4" y="140269"/>
            <a:ext cx="657028" cy="657028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37576">
            <a:off x="9392545" y="187720"/>
            <a:ext cx="935837" cy="93583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157839" y="1354546"/>
            <a:ext cx="9953625" cy="1079296"/>
          </a:xfrm>
          <a:prstGeom prst="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45566" y="3222164"/>
            <a:ext cx="12065898" cy="1424047"/>
          </a:xfrm>
          <a:prstGeom prst="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310" y="1372010"/>
            <a:ext cx="9937154" cy="1044529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4261450" y="1445770"/>
            <a:ext cx="2370933" cy="474474"/>
          </a:xfrm>
          <a:prstGeom prst="rect">
            <a:avLst/>
          </a:prstGeom>
          <a:solidFill>
            <a:srgbClr val="FFC000"/>
          </a:solidFill>
          <a:ln w="28575">
            <a:solidFill>
              <a:srgbClr val="3850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rgbClr val="FF0000"/>
                </a:solidFill>
              </a:rPr>
              <a:t>Clique aqui para Filtrar</a:t>
            </a:r>
            <a:endParaRPr lang="pt-BR" b="1" dirty="0">
              <a:solidFill>
                <a:srgbClr val="FF0000"/>
              </a:solidFill>
            </a:endParaRPr>
          </a:p>
        </p:txBody>
      </p:sp>
      <p:sp>
        <p:nvSpPr>
          <p:cNvPr id="17" name="Retângulo 16"/>
          <p:cNvSpPr/>
          <p:nvPr/>
        </p:nvSpPr>
        <p:spPr>
          <a:xfrm>
            <a:off x="3169983" y="2034788"/>
            <a:ext cx="1017918" cy="3278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 para Baixo 6"/>
          <p:cNvSpPr/>
          <p:nvPr/>
        </p:nvSpPr>
        <p:spPr>
          <a:xfrm rot="2910610">
            <a:off x="3851696" y="1517505"/>
            <a:ext cx="284671" cy="50033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/>
          <p:cNvSpPr/>
          <p:nvPr/>
        </p:nvSpPr>
        <p:spPr>
          <a:xfrm>
            <a:off x="115100" y="1266568"/>
            <a:ext cx="204273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BR" sz="2200" b="1" cap="none" spc="0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Escolha a opção</a:t>
            </a:r>
          </a:p>
          <a:p>
            <a:pPr algn="ctr"/>
            <a:r>
              <a:rPr lang="pt-BR" sz="2200" b="1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pt-BR" sz="2200" b="1" dirty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pt-BR" sz="2200" b="1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etalhe” </a:t>
            </a:r>
          </a:p>
          <a:p>
            <a:pPr algn="ctr"/>
            <a:r>
              <a:rPr lang="pt-BR" sz="2200" b="1" dirty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r>
              <a:rPr lang="pt-BR" sz="2200" b="1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digite Prefixo </a:t>
            </a:r>
          </a:p>
          <a:p>
            <a:pPr algn="ctr"/>
            <a:r>
              <a:rPr lang="pt-BR" sz="2200" b="1" dirty="0" smtClean="0">
                <a:ln/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 Agência</a:t>
            </a:r>
            <a:endParaRPr lang="pt-BR" sz="2200" b="1" dirty="0">
              <a:ln/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6" y="3239467"/>
            <a:ext cx="12065898" cy="1406744"/>
          </a:xfrm>
          <a:prstGeom prst="rect">
            <a:avLst/>
          </a:prstGeom>
        </p:spPr>
      </p:pic>
      <p:sp>
        <p:nvSpPr>
          <p:cNvPr id="20" name="Texto Explicativo em Elipse 19"/>
          <p:cNvSpPr/>
          <p:nvPr/>
        </p:nvSpPr>
        <p:spPr>
          <a:xfrm>
            <a:off x="220169" y="5196999"/>
            <a:ext cx="2803183" cy="1034333"/>
          </a:xfrm>
          <a:prstGeom prst="wedgeEllipseCallout">
            <a:avLst>
              <a:gd name="adj1" fmla="val -35811"/>
              <a:gd name="adj2" fmla="val -18903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/>
          <p:cNvSpPr txBox="1"/>
          <p:nvPr/>
        </p:nvSpPr>
        <p:spPr>
          <a:xfrm>
            <a:off x="376599" y="5357576"/>
            <a:ext cx="2518913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solidFill>
                  <a:srgbClr val="002060"/>
                </a:solidFill>
              </a:rPr>
              <a:t>Busque os clientes PF C</a:t>
            </a:r>
            <a:endParaRPr lang="pt-BR" sz="2400" b="1" dirty="0">
              <a:solidFill>
                <a:srgbClr val="002060"/>
              </a:solidFill>
            </a:endParaRPr>
          </a:p>
        </p:txBody>
      </p:sp>
      <p:grpSp>
        <p:nvGrpSpPr>
          <p:cNvPr id="3" name="Agrupar 2"/>
          <p:cNvGrpSpPr/>
          <p:nvPr/>
        </p:nvGrpSpPr>
        <p:grpSpPr>
          <a:xfrm>
            <a:off x="3169983" y="5204325"/>
            <a:ext cx="3658866" cy="1034333"/>
            <a:chOff x="3169983" y="5204325"/>
            <a:chExt cx="3658866" cy="1034333"/>
          </a:xfrm>
        </p:grpSpPr>
        <p:sp>
          <p:nvSpPr>
            <p:cNvPr id="27" name="Texto Explicativo em Elipse 26"/>
            <p:cNvSpPr/>
            <p:nvPr/>
          </p:nvSpPr>
          <p:spPr>
            <a:xfrm>
              <a:off x="3203842" y="5204325"/>
              <a:ext cx="3625007" cy="1034333"/>
            </a:xfrm>
            <a:prstGeom prst="wedgeEllipseCallout">
              <a:avLst>
                <a:gd name="adj1" fmla="val 23208"/>
                <a:gd name="adj2" fmla="val -114025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Texto Explicativo em Elipse 29"/>
            <p:cNvSpPr/>
            <p:nvPr/>
          </p:nvSpPr>
          <p:spPr>
            <a:xfrm>
              <a:off x="3169983" y="5204325"/>
              <a:ext cx="3625007" cy="1034333"/>
            </a:xfrm>
            <a:prstGeom prst="wedgeEllipseCallout">
              <a:avLst>
                <a:gd name="adj1" fmla="val 41708"/>
                <a:gd name="adj2" fmla="val -114024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Texto Explicativo em Elipse 28"/>
            <p:cNvSpPr/>
            <p:nvPr/>
          </p:nvSpPr>
          <p:spPr>
            <a:xfrm>
              <a:off x="3333015" y="5204325"/>
              <a:ext cx="3206516" cy="1034333"/>
            </a:xfrm>
            <a:prstGeom prst="wedgeEllipseCallout">
              <a:avLst>
                <a:gd name="adj1" fmla="val 7187"/>
                <a:gd name="adj2" fmla="val -114918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8" name="CaixaDeTexto 27"/>
          <p:cNvSpPr txBox="1"/>
          <p:nvPr/>
        </p:nvSpPr>
        <p:spPr>
          <a:xfrm>
            <a:off x="3092458" y="5357576"/>
            <a:ext cx="3897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rgbClr val="002060"/>
                </a:solidFill>
              </a:rPr>
              <a:t>Dentre os PF C, confira se os demais requisitos estão ok</a:t>
            </a:r>
            <a:endParaRPr lang="pt-BR" sz="2000" b="1" dirty="0">
              <a:solidFill>
                <a:srgbClr val="002060"/>
              </a:solidFill>
            </a:endParaRPr>
          </a:p>
        </p:txBody>
      </p:sp>
      <p:sp>
        <p:nvSpPr>
          <p:cNvPr id="22" name="Texto Explicativo em Elipse 21"/>
          <p:cNvSpPr/>
          <p:nvPr/>
        </p:nvSpPr>
        <p:spPr>
          <a:xfrm>
            <a:off x="6958022" y="5060076"/>
            <a:ext cx="5187301" cy="1302886"/>
          </a:xfrm>
          <a:prstGeom prst="wedgeEllipseCallout">
            <a:avLst>
              <a:gd name="adj1" fmla="val 4237"/>
              <a:gd name="adj2" fmla="val -12049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 sz="2000" b="1" dirty="0" smtClean="0">
              <a:solidFill>
                <a:srgbClr val="002060"/>
              </a:solidFill>
            </a:endParaRPr>
          </a:p>
        </p:txBody>
      </p:sp>
      <p:sp>
        <p:nvSpPr>
          <p:cNvPr id="31" name="CaixaDeTexto 30"/>
          <p:cNvSpPr txBox="1"/>
          <p:nvPr/>
        </p:nvSpPr>
        <p:spPr>
          <a:xfrm>
            <a:off x="7351913" y="5204325"/>
            <a:ext cx="46057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2000" b="1" dirty="0">
                <a:solidFill>
                  <a:srgbClr val="002060"/>
                </a:solidFill>
              </a:rPr>
              <a:t>Confira o campo “Mov.Clientes”. Se estiver em branco, é necessário indicar os clientes para </a:t>
            </a:r>
            <a:r>
              <a:rPr lang="pt-BR" sz="2000" b="1" dirty="0" smtClean="0">
                <a:solidFill>
                  <a:srgbClr val="002060"/>
                </a:solidFill>
              </a:rPr>
              <a:t>encarteiramento</a:t>
            </a:r>
            <a:endParaRPr lang="pt-BR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41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9000">
        <p14:switch dir="r"/>
      </p:transition>
    </mc:Choice>
    <mc:Fallback>
      <p:transition spd="slow" advClick="0" advTm="1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250"/>
                            </p:stCondLst>
                            <p:childTnLst>
                              <p:par>
                                <p:cTn id="3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25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75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35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85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45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95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18" grpId="0" animBg="1"/>
      <p:bldP spid="11" grpId="0" animBg="1"/>
      <p:bldP spid="17" grpId="0" animBg="1"/>
      <p:bldP spid="7" grpId="0" animBg="1"/>
      <p:bldP spid="26" grpId="0"/>
      <p:bldP spid="20" grpId="0" animBg="1"/>
      <p:bldP spid="23" grpId="0"/>
      <p:bldP spid="28" grpId="0"/>
      <p:bldP spid="22" grpId="0" animBg="1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4" y="140269"/>
            <a:ext cx="657028" cy="65702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09" y="976668"/>
            <a:ext cx="6553200" cy="581025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210562" y="6260581"/>
            <a:ext cx="2849796" cy="3278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/>
        </p:nvSpPr>
        <p:spPr>
          <a:xfrm>
            <a:off x="3294033" y="5261434"/>
            <a:ext cx="2121599" cy="2659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o Explicativo em Elipse 19"/>
          <p:cNvSpPr/>
          <p:nvPr/>
        </p:nvSpPr>
        <p:spPr>
          <a:xfrm>
            <a:off x="6744423" y="241871"/>
            <a:ext cx="4057418" cy="1716240"/>
          </a:xfrm>
          <a:prstGeom prst="wedgeEllipseCallout">
            <a:avLst>
              <a:gd name="adj1" fmla="val -92494"/>
              <a:gd name="adj2" fmla="val 24094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/>
          <p:cNvSpPr txBox="1"/>
          <p:nvPr/>
        </p:nvSpPr>
        <p:spPr>
          <a:xfrm>
            <a:off x="7061921" y="394702"/>
            <a:ext cx="3614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solidFill>
                  <a:srgbClr val="002060"/>
                </a:solidFill>
              </a:rPr>
              <a:t>Na Plataforma, acesse Relacionamento &gt; Movimentação de Clientes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16" name="Retângulo Arredondado 15"/>
          <p:cNvSpPr/>
          <p:nvPr/>
        </p:nvSpPr>
        <p:spPr>
          <a:xfrm>
            <a:off x="6853382" y="3325090"/>
            <a:ext cx="5181600" cy="3334327"/>
          </a:xfrm>
          <a:prstGeom prst="roundRect">
            <a:avLst/>
          </a:prstGeom>
          <a:solidFill>
            <a:srgbClr val="38507F"/>
          </a:solidFill>
          <a:ln>
            <a:solidFill>
              <a:srgbClr val="3850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60" b="100000" l="0" r="100000">
                        <a14:foregroundMark x1="54924" y1="61253" x2="54924" y2="61253"/>
                        <a14:foregroundMark x1="62500" y1="60789" x2="62500" y2="60789"/>
                        <a14:foregroundMark x1="34470" y1="60557" x2="34470" y2="60557"/>
                        <a14:foregroundMark x1="45455" y1="71926" x2="45455" y2="71926"/>
                        <a14:foregroundMark x1="54545" y1="71694" x2="54545" y2="71694"/>
                        <a14:foregroundMark x1="43182" y1="15081" x2="43182" y2="15081"/>
                        <a14:foregroundMark x1="47727" y1="25290" x2="47727" y2="25290"/>
                        <a14:foregroundMark x1="46212" y1="29930" x2="46212" y2="29930"/>
                        <a14:foregroundMark x1="48864" y1="27146" x2="48864" y2="27146"/>
                        <a14:foregroundMark x1="49621" y1="24594" x2="49621" y2="24594"/>
                        <a14:foregroundMark x1="51894" y1="21578" x2="51894" y2="21578"/>
                        <a14:foregroundMark x1="54924" y1="21114" x2="54924" y2="21114"/>
                        <a14:foregroundMark x1="56818" y1="20186" x2="56818" y2="20186"/>
                        <a14:foregroundMark x1="39015" y1="21114" x2="39015" y2="21114"/>
                        <a14:foregroundMark x1="39394" y1="18561" x2="39394" y2="18561"/>
                        <a14:foregroundMark x1="39394" y1="17169" x2="39394" y2="17169"/>
                        <a14:foregroundMark x1="44318" y1="16705" x2="44318" y2="16705"/>
                        <a14:foregroundMark x1="44318" y1="16705" x2="44318" y2="16705"/>
                        <a14:foregroundMark x1="47348" y1="15777" x2="47348" y2="15777"/>
                        <a14:foregroundMark x1="57576" y1="12761" x2="57576" y2="127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195997" y="3214254"/>
            <a:ext cx="1996003" cy="3113172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7051715" y="3520096"/>
            <a:ext cx="3413064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Navegando no relatório também </a:t>
            </a:r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podemos 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verificar:</a:t>
            </a:r>
          </a:p>
          <a:p>
            <a:endParaRPr lang="pt-B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Clientes que atendem os </a:t>
            </a:r>
          </a:p>
          <a:p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requisitos mas que falta o </a:t>
            </a:r>
          </a:p>
          <a:p>
            <a:r>
              <a:rPr lang="pt-BR" sz="2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“Acesso APP</a:t>
            </a:r>
            <a:r>
              <a:rPr lang="pt-BR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;</a:t>
            </a:r>
          </a:p>
          <a:p>
            <a:endParaRPr lang="pt-BR" sz="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Clientes </a:t>
            </a:r>
            <a:r>
              <a:rPr lang="pt-BR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 segmento</a:t>
            </a:r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pt-BR" sz="20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reavalie </a:t>
            </a:r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cliente no </a:t>
            </a:r>
            <a:endParaRPr lang="pt-BR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 1-27-1.</a:t>
            </a:r>
            <a:endParaRPr lang="pt-B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6548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15000">
        <p14:gallery dir="l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1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6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6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3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5" grpId="0" animBg="1"/>
      <p:bldP spid="20" grpId="0" animBg="1"/>
      <p:bldP spid="23" grpId="0"/>
      <p:bldP spid="16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o Explicativo Retangular com Cantos Arredondados 14"/>
          <p:cNvSpPr/>
          <p:nvPr/>
        </p:nvSpPr>
        <p:spPr>
          <a:xfrm>
            <a:off x="3179667" y="1653577"/>
            <a:ext cx="4873925" cy="3463368"/>
          </a:xfrm>
          <a:prstGeom prst="wedgeRoundRectCallout">
            <a:avLst>
              <a:gd name="adj1" fmla="val 77928"/>
              <a:gd name="adj2" fmla="val 2490"/>
              <a:gd name="adj3" fmla="val 16667"/>
            </a:avLst>
          </a:prstGeom>
          <a:solidFill>
            <a:srgbClr val="3850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4" y="140269"/>
            <a:ext cx="657028" cy="657028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3429448" y="1760679"/>
            <a:ext cx="43743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</a:t>
            </a:r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rtigo do Indicador </a:t>
            </a:r>
          </a:p>
          <a:p>
            <a:pPr algn="ctr"/>
            <a:r>
              <a:rPr lang="pt-BR" sz="2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Prospecção Qualificada de Clientes PF é o 26.728.</a:t>
            </a: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Não deixe de ler!!!</a:t>
            </a:r>
          </a:p>
          <a:p>
            <a:pPr algn="ctr"/>
            <a:endParaRPr lang="pt-B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Bons </a:t>
            </a:r>
            <a:r>
              <a:rPr lang="pt-BR" sz="2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Negócios</a:t>
            </a:r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89" b="94796" l="948" r="9810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66521" y="1431635"/>
            <a:ext cx="3091111" cy="323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0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8000">
        <p14:gallery dir="l"/>
      </p:transition>
    </mc:Choice>
    <mc:Fallback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/>
    </p:bldLst>
  </p:timing>
</p:sld>
</file>

<file path=ppt/theme/theme1.xml><?xml version="1.0" encoding="utf-8"?>
<a:theme xmlns:a="http://schemas.openxmlformats.org/drawingml/2006/main" name="Tema do Office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11029</TotalTime>
  <Words>233</Words>
  <Application>Microsoft Office PowerPoint</Application>
  <PresentationFormat>Widescreen</PresentationFormat>
  <Paragraphs>47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等线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BANCO DO BRASIL S.A.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 Trentin Ferronato</dc:creator>
  <cp:lastModifiedBy>Usuário do Windows</cp:lastModifiedBy>
  <cp:revision>1522</cp:revision>
  <cp:lastPrinted>2019-06-24T19:55:19Z</cp:lastPrinted>
  <dcterms:created xsi:type="dcterms:W3CDTF">2019-02-09T09:56:59Z</dcterms:created>
  <dcterms:modified xsi:type="dcterms:W3CDTF">2019-07-17T20:05:51Z</dcterms:modified>
</cp:coreProperties>
</file>

<file path=docProps/thumbnail.jpeg>
</file>